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458635"/>
            <a:ext cx="7934325" cy="3726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868"/>
              </a:lnSpc>
              <a:buNone/>
            </a:pPr>
            <a:r>
              <a:rPr lang="en-US" sz="4695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Proyecto de Alquiler de Canchas de Voleibol bajo Techo</a:t>
            </a:r>
            <a:endParaRPr lang="en-US" sz="4695" dirty="0"/>
          </a:p>
        </p:txBody>
      </p:sp>
      <p:sp>
        <p:nvSpPr>
          <p:cNvPr id="6" name="Text 2"/>
          <p:cNvSpPr/>
          <p:nvPr/>
        </p:nvSpPr>
        <p:spPr>
          <a:xfrm>
            <a:off x="6091238" y="5444490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proyecto se enfoca en proporcionar a la comunidad un espacio acogedor y bien equipado para disfrutar del deporte del voleibol. Ofreceremos un servicio de alquiler de canchas bajo techo, permitiendo a los jugadores practicar y competir en un ambiente controlado y seguro.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091238" y="6481405"/>
            <a:ext cx="276463" cy="276463"/>
          </a:xfrm>
          <a:prstGeom prst="roundRect">
            <a:avLst>
              <a:gd name="adj" fmla="val 330716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57" y="6489025"/>
            <a:ext cx="261223" cy="2612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54021" y="6468547"/>
            <a:ext cx="1885593" cy="302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1"/>
              </a:lnSpc>
              <a:buNone/>
            </a:pPr>
            <a:r>
              <a:rPr lang="en-US" sz="170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David Roque</a:t>
            </a:r>
            <a:endParaRPr lang="en-US" sz="1701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701754"/>
            <a:ext cx="662773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Conclusiones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350437" y="212121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30102" y="2213729"/>
            <a:ext cx="19597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152680" y="2121218"/>
            <a:ext cx="6613684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Oportunidad de Crecimiento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7152680" y="304085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proyecto tiene un gran potencial de crecimiento y expansión a largo plazo.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43554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42353" y="4447937"/>
            <a:ext cx="37147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7152680" y="4355425"/>
            <a:ext cx="528589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Impacto Comunitario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7152680" y="4889302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Contribuiremos al desarrollo y la cohesión de la comunidad mediante la promoción del deporte.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50437" y="620387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2709" y="6296382"/>
            <a:ext cx="39076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7152680" y="6203871"/>
            <a:ext cx="52035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Viabilidad Financiera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7152680" y="673774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modelo de negocio es sostenible y generará beneficios a lo largo del tiempo.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10132"/>
            <a:ext cx="1162538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Descripción del Servicio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Canchas Disponibles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1710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Contaremos con múltiples canchas de voleibol bajo techo, con suelos de madera y redes de alta calidad.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Horarios Flexibles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41710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Ofreceremos horarios de alquiler flexibles, adaptados a las necesidades de nuestros clientes.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Equipamiento Completo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Proporcionaremos todo el equipamiento necesario, incluyendo balones, rodilleras y otros accesorios.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641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3758" y="3422333"/>
            <a:ext cx="11642765" cy="1331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45"/>
              </a:lnSpc>
              <a:buNone/>
            </a:pPr>
            <a:r>
              <a:rPr lang="en-US" sz="419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¿Por qué Desarrollar este Proyecto?</a:t>
            </a:r>
            <a:endParaRPr lang="en-US" sz="4196" dirty="0"/>
          </a:p>
        </p:txBody>
      </p:sp>
      <p:sp>
        <p:nvSpPr>
          <p:cNvPr id="6" name="Shape 2"/>
          <p:cNvSpPr/>
          <p:nvPr/>
        </p:nvSpPr>
        <p:spPr>
          <a:xfrm>
            <a:off x="1493758" y="5313521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648897" y="5393412"/>
            <a:ext cx="169069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517" dirty="0"/>
          </a:p>
        </p:txBody>
      </p:sp>
      <p:sp>
        <p:nvSpPr>
          <p:cNvPr id="8" name="Text 4"/>
          <p:cNvSpPr/>
          <p:nvPr/>
        </p:nvSpPr>
        <p:spPr>
          <a:xfrm>
            <a:off x="2186345" y="5313521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Demanda Creciente</a:t>
            </a:r>
            <a:endParaRPr lang="en-US" sz="2098" dirty="0"/>
          </a:p>
        </p:txBody>
      </p:sp>
      <p:sp>
        <p:nvSpPr>
          <p:cNvPr id="9" name="Text 5"/>
          <p:cNvSpPr/>
          <p:nvPr/>
        </p:nvSpPr>
        <p:spPr>
          <a:xfrm>
            <a:off x="2186345" y="6107430"/>
            <a:ext cx="3046214" cy="1363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5"/>
              </a:lnSpc>
              <a:buNone/>
            </a:pPr>
            <a:r>
              <a:rPr lang="en-US" sz="167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Hemos identificado una creciente demanda de espacios para la práctica del voleibol en nuestra comunidad.</a:t>
            </a:r>
            <a:endParaRPr lang="en-US" sz="1678" dirty="0"/>
          </a:p>
        </p:txBody>
      </p:sp>
      <p:sp>
        <p:nvSpPr>
          <p:cNvPr id="10" name="Shape 6"/>
          <p:cNvSpPr/>
          <p:nvPr/>
        </p:nvSpPr>
        <p:spPr>
          <a:xfrm>
            <a:off x="5445681" y="5313521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525095" y="5393412"/>
            <a:ext cx="320635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517" dirty="0"/>
          </a:p>
        </p:txBody>
      </p:sp>
      <p:sp>
        <p:nvSpPr>
          <p:cNvPr id="12" name="Text 8"/>
          <p:cNvSpPr/>
          <p:nvPr/>
        </p:nvSpPr>
        <p:spPr>
          <a:xfrm>
            <a:off x="6138267" y="5313521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Beneficios para la Salud</a:t>
            </a:r>
            <a:endParaRPr lang="en-US" sz="2098" dirty="0"/>
          </a:p>
        </p:txBody>
      </p:sp>
      <p:sp>
        <p:nvSpPr>
          <p:cNvPr id="13" name="Text 9"/>
          <p:cNvSpPr/>
          <p:nvPr/>
        </p:nvSpPr>
        <p:spPr>
          <a:xfrm>
            <a:off x="6138267" y="6107430"/>
            <a:ext cx="3046214" cy="1363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5"/>
              </a:lnSpc>
              <a:buNone/>
            </a:pPr>
            <a:r>
              <a:rPr lang="en-US" sz="167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voleibol es un deporte saludable que fomenta la actividad física y el bienestar de los participantes.</a:t>
            </a:r>
            <a:endParaRPr lang="en-US" sz="1678" dirty="0"/>
          </a:p>
        </p:txBody>
      </p:sp>
      <p:sp>
        <p:nvSpPr>
          <p:cNvPr id="14" name="Shape 10"/>
          <p:cNvSpPr/>
          <p:nvPr/>
        </p:nvSpPr>
        <p:spPr>
          <a:xfrm>
            <a:off x="9397603" y="5313521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468683" y="5393412"/>
            <a:ext cx="337185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517" dirty="0"/>
          </a:p>
        </p:txBody>
      </p:sp>
      <p:sp>
        <p:nvSpPr>
          <p:cNvPr id="16" name="Text 12"/>
          <p:cNvSpPr/>
          <p:nvPr/>
        </p:nvSpPr>
        <p:spPr>
          <a:xfrm>
            <a:off x="10090190" y="5313521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Oportunidad de Negocio</a:t>
            </a:r>
            <a:endParaRPr lang="en-US" sz="2098" dirty="0"/>
          </a:p>
        </p:txBody>
      </p:sp>
      <p:sp>
        <p:nvSpPr>
          <p:cNvPr id="17" name="Text 13"/>
          <p:cNvSpPr/>
          <p:nvPr/>
        </p:nvSpPr>
        <p:spPr>
          <a:xfrm>
            <a:off x="10090190" y="6107430"/>
            <a:ext cx="3046214" cy="1363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5"/>
              </a:lnSpc>
              <a:buNone/>
            </a:pPr>
            <a:r>
              <a:rPr lang="en-US" sz="167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proyecto representa una oportunidad de negocio atractiva y sostenible a largo plazo.</a:t>
            </a:r>
            <a:endParaRPr lang="en-US" sz="1678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5293" y="847487"/>
            <a:ext cx="4778454" cy="597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03"/>
              </a:lnSpc>
              <a:buNone/>
            </a:pPr>
            <a:r>
              <a:rPr lang="en-US" sz="376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Objetivos</a:t>
            </a:r>
            <a:endParaRPr lang="en-US" sz="3763" dirty="0"/>
          </a:p>
        </p:txBody>
      </p:sp>
      <p:sp>
        <p:nvSpPr>
          <p:cNvPr id="6" name="Shape 2"/>
          <p:cNvSpPr/>
          <p:nvPr/>
        </p:nvSpPr>
        <p:spPr>
          <a:xfrm>
            <a:off x="6155293" y="1731407"/>
            <a:ext cx="7806214" cy="1422202"/>
          </a:xfrm>
          <a:prstGeom prst="roundRect">
            <a:avLst>
              <a:gd name="adj" fmla="val 604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54008" y="1930122"/>
            <a:ext cx="3645456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2"/>
              </a:lnSpc>
              <a:buNone/>
            </a:pPr>
            <a:r>
              <a:rPr lang="en-US" sz="188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Ofrecer Excelencia</a:t>
            </a:r>
            <a:endParaRPr lang="en-US" sz="1881" dirty="0"/>
          </a:p>
        </p:txBody>
      </p:sp>
      <p:sp>
        <p:nvSpPr>
          <p:cNvPr id="8" name="Text 4"/>
          <p:cNvSpPr/>
          <p:nvPr/>
        </p:nvSpPr>
        <p:spPr>
          <a:xfrm>
            <a:off x="6354008" y="2343388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Proporcionar a nuestros clientes una experiencia excepcional en el alquiler de canchas de voleibol.</a:t>
            </a:r>
            <a:endParaRPr lang="en-US" sz="1505" dirty="0"/>
          </a:p>
        </p:txBody>
      </p:sp>
      <p:sp>
        <p:nvSpPr>
          <p:cNvPr id="9" name="Shape 5"/>
          <p:cNvSpPr/>
          <p:nvPr/>
        </p:nvSpPr>
        <p:spPr>
          <a:xfrm>
            <a:off x="6155293" y="3344704"/>
            <a:ext cx="7806214" cy="1422202"/>
          </a:xfrm>
          <a:prstGeom prst="roundRect">
            <a:avLst>
              <a:gd name="adj" fmla="val 604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54008" y="3543419"/>
            <a:ext cx="4686538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2"/>
              </a:lnSpc>
              <a:buNone/>
            </a:pPr>
            <a:r>
              <a:rPr lang="en-US" sz="188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Fomentar la Comunidad</a:t>
            </a:r>
            <a:endParaRPr lang="en-US" sz="1881" dirty="0"/>
          </a:p>
        </p:txBody>
      </p:sp>
      <p:sp>
        <p:nvSpPr>
          <p:cNvPr id="11" name="Text 7"/>
          <p:cNvSpPr/>
          <p:nvPr/>
        </p:nvSpPr>
        <p:spPr>
          <a:xfrm>
            <a:off x="6354008" y="3956685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Crear un espacio donde las personas puedan reunirse, practicar el deporte y fortalecer los lazos comunitarios.</a:t>
            </a:r>
            <a:endParaRPr lang="en-US" sz="1505" dirty="0"/>
          </a:p>
        </p:txBody>
      </p:sp>
      <p:sp>
        <p:nvSpPr>
          <p:cNvPr id="12" name="Shape 8"/>
          <p:cNvSpPr/>
          <p:nvPr/>
        </p:nvSpPr>
        <p:spPr>
          <a:xfrm>
            <a:off x="6155293" y="4958001"/>
            <a:ext cx="7806214" cy="1116449"/>
          </a:xfrm>
          <a:prstGeom prst="roundRect">
            <a:avLst>
              <a:gd name="adj" fmla="val 77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54008" y="5156716"/>
            <a:ext cx="4099679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2"/>
              </a:lnSpc>
              <a:buNone/>
            </a:pPr>
            <a:r>
              <a:rPr lang="en-US" sz="188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Generar Rentabilidad</a:t>
            </a:r>
            <a:endParaRPr lang="en-US" sz="1881" dirty="0"/>
          </a:p>
        </p:txBody>
      </p:sp>
      <p:sp>
        <p:nvSpPr>
          <p:cNvPr id="14" name="Text 10"/>
          <p:cNvSpPr/>
          <p:nvPr/>
        </p:nvSpPr>
        <p:spPr>
          <a:xfrm>
            <a:off x="6354008" y="5569982"/>
            <a:ext cx="740878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Desarrollar un modelo de negocio sostenible y rentable a largo plazo.</a:t>
            </a:r>
            <a:endParaRPr lang="en-US" sz="1505" dirty="0"/>
          </a:p>
        </p:txBody>
      </p:sp>
      <p:sp>
        <p:nvSpPr>
          <p:cNvPr id="15" name="Shape 11"/>
          <p:cNvSpPr/>
          <p:nvPr/>
        </p:nvSpPr>
        <p:spPr>
          <a:xfrm>
            <a:off x="6155293" y="6265545"/>
            <a:ext cx="7806214" cy="1116449"/>
          </a:xfrm>
          <a:prstGeom prst="roundRect">
            <a:avLst>
              <a:gd name="adj" fmla="val 77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54008" y="6464260"/>
            <a:ext cx="4768929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2"/>
              </a:lnSpc>
              <a:buNone/>
            </a:pPr>
            <a:r>
              <a:rPr lang="en-US" sz="188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Innovar Constantemente</a:t>
            </a:r>
            <a:endParaRPr lang="en-US" sz="1881" dirty="0"/>
          </a:p>
        </p:txBody>
      </p:sp>
      <p:sp>
        <p:nvSpPr>
          <p:cNvPr id="17" name="Text 13"/>
          <p:cNvSpPr/>
          <p:nvPr/>
        </p:nvSpPr>
        <p:spPr>
          <a:xfrm>
            <a:off x="6354008" y="6877526"/>
            <a:ext cx="740878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Mantenernos a la vanguardia en cuanto a instalaciones y servicios ofrecidos.</a:t>
            </a:r>
            <a:endParaRPr lang="en-US" sz="1505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6840" y="816769"/>
            <a:ext cx="7823121" cy="1768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43"/>
              </a:lnSpc>
              <a:buNone/>
            </a:pPr>
            <a:r>
              <a:rPr lang="en-US" sz="3715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Proceso de Desarrollo del Proyecto</a:t>
            </a:r>
            <a:endParaRPr lang="en-US" sz="3715" dirty="0"/>
          </a:p>
        </p:txBody>
      </p:sp>
      <p:sp>
        <p:nvSpPr>
          <p:cNvPr id="6" name="Shape 2"/>
          <p:cNvSpPr/>
          <p:nvPr/>
        </p:nvSpPr>
        <p:spPr>
          <a:xfrm>
            <a:off x="6411039" y="2868573"/>
            <a:ext cx="37624" cy="4544139"/>
          </a:xfrm>
          <a:prstGeom prst="roundRect">
            <a:avLst>
              <a:gd name="adj" fmla="val 225699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6642140" y="3274338"/>
            <a:ext cx="660440" cy="37624"/>
          </a:xfrm>
          <a:prstGeom prst="roundRect">
            <a:avLst>
              <a:gd name="adj" fmla="val 225699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6217563" y="3080861"/>
            <a:ext cx="424577" cy="424577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54961" y="3151584"/>
            <a:ext cx="149662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9"/>
              </a:lnSpc>
              <a:buNone/>
            </a:pPr>
            <a:r>
              <a:rPr lang="en-US" sz="222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229" dirty="0"/>
          </a:p>
        </p:txBody>
      </p:sp>
      <p:sp>
        <p:nvSpPr>
          <p:cNvPr id="10" name="Text 6"/>
          <p:cNvSpPr/>
          <p:nvPr/>
        </p:nvSpPr>
        <p:spPr>
          <a:xfrm>
            <a:off x="7467719" y="3057168"/>
            <a:ext cx="3774996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2"/>
              </a:lnSpc>
              <a:buNone/>
            </a:pPr>
            <a:r>
              <a:rPr lang="en-US" sz="185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Análisis de Mercado</a:t>
            </a:r>
            <a:endParaRPr lang="en-US" sz="1857" dirty="0"/>
          </a:p>
        </p:txBody>
      </p:sp>
      <p:sp>
        <p:nvSpPr>
          <p:cNvPr id="11" name="Text 7"/>
          <p:cNvSpPr/>
          <p:nvPr/>
        </p:nvSpPr>
        <p:spPr>
          <a:xfrm>
            <a:off x="7467719" y="3465076"/>
            <a:ext cx="650224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7"/>
              </a:lnSpc>
              <a:buNone/>
            </a:pPr>
            <a:r>
              <a:rPr lang="en-US" sz="14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Estudiaremos la demanda, la competencia y las necesidades de nuestros clientes potenciales.</a:t>
            </a:r>
            <a:endParaRPr lang="en-US" sz="1486" dirty="0"/>
          </a:p>
        </p:txBody>
      </p:sp>
      <p:sp>
        <p:nvSpPr>
          <p:cNvPr id="12" name="Shape 8"/>
          <p:cNvSpPr/>
          <p:nvPr/>
        </p:nvSpPr>
        <p:spPr>
          <a:xfrm>
            <a:off x="6642140" y="4851916"/>
            <a:ext cx="660440" cy="37624"/>
          </a:xfrm>
          <a:prstGeom prst="roundRect">
            <a:avLst>
              <a:gd name="adj" fmla="val 225699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6217563" y="4658439"/>
            <a:ext cx="424577" cy="424577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87929" y="4729163"/>
            <a:ext cx="283845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9"/>
              </a:lnSpc>
              <a:buNone/>
            </a:pPr>
            <a:r>
              <a:rPr lang="en-US" sz="222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229" dirty="0"/>
          </a:p>
        </p:txBody>
      </p:sp>
      <p:sp>
        <p:nvSpPr>
          <p:cNvPr id="15" name="Text 11"/>
          <p:cNvSpPr/>
          <p:nvPr/>
        </p:nvSpPr>
        <p:spPr>
          <a:xfrm>
            <a:off x="7467719" y="4634746"/>
            <a:ext cx="4124444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2"/>
              </a:lnSpc>
              <a:buNone/>
            </a:pPr>
            <a:r>
              <a:rPr lang="en-US" sz="185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Diseño y Planificación</a:t>
            </a:r>
            <a:endParaRPr lang="en-US" sz="1857" dirty="0"/>
          </a:p>
        </p:txBody>
      </p:sp>
      <p:sp>
        <p:nvSpPr>
          <p:cNvPr id="16" name="Text 12"/>
          <p:cNvSpPr/>
          <p:nvPr/>
        </p:nvSpPr>
        <p:spPr>
          <a:xfrm>
            <a:off x="7467719" y="5042654"/>
            <a:ext cx="650224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7"/>
              </a:lnSpc>
              <a:buNone/>
            </a:pPr>
            <a:r>
              <a:rPr lang="en-US" sz="14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Definiremos el layout de las instalaciones, los servicios a ofrecer y la estrategia de implementación.</a:t>
            </a:r>
            <a:endParaRPr lang="en-US" sz="1486" dirty="0"/>
          </a:p>
        </p:txBody>
      </p:sp>
      <p:sp>
        <p:nvSpPr>
          <p:cNvPr id="17" name="Shape 13"/>
          <p:cNvSpPr/>
          <p:nvPr/>
        </p:nvSpPr>
        <p:spPr>
          <a:xfrm>
            <a:off x="6642140" y="6429494"/>
            <a:ext cx="660440" cy="37624"/>
          </a:xfrm>
          <a:prstGeom prst="roundRect">
            <a:avLst>
              <a:gd name="adj" fmla="val 225699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6217563" y="6236018"/>
            <a:ext cx="424577" cy="424577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80547" y="6306741"/>
            <a:ext cx="298490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9"/>
              </a:lnSpc>
              <a:buNone/>
            </a:pPr>
            <a:r>
              <a:rPr lang="en-US" sz="222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229" dirty="0"/>
          </a:p>
        </p:txBody>
      </p:sp>
      <p:sp>
        <p:nvSpPr>
          <p:cNvPr id="20" name="Text 16"/>
          <p:cNvSpPr/>
          <p:nvPr/>
        </p:nvSpPr>
        <p:spPr>
          <a:xfrm>
            <a:off x="7467719" y="6212324"/>
            <a:ext cx="6021229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2"/>
              </a:lnSpc>
              <a:buNone/>
            </a:pPr>
            <a:r>
              <a:rPr lang="en-US" sz="185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Construcción e Implementación</a:t>
            </a:r>
            <a:endParaRPr lang="en-US" sz="1857" dirty="0"/>
          </a:p>
        </p:txBody>
      </p:sp>
      <p:sp>
        <p:nvSpPr>
          <p:cNvPr id="21" name="Text 17"/>
          <p:cNvSpPr/>
          <p:nvPr/>
        </p:nvSpPr>
        <p:spPr>
          <a:xfrm>
            <a:off x="7467719" y="6620232"/>
            <a:ext cx="650224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7"/>
              </a:lnSpc>
              <a:buNone/>
            </a:pPr>
            <a:r>
              <a:rPr lang="en-US" sz="14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Llevaremos a cabo la construcción de las canchas y la puesta en marcha del servicio.</a:t>
            </a:r>
            <a:endParaRPr lang="en-US" sz="1486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35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3085" y="3226594"/>
            <a:ext cx="10984230" cy="1256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48"/>
              </a:lnSpc>
              <a:buNone/>
            </a:pPr>
            <a:r>
              <a:rPr lang="en-US" sz="3958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Beneficios para los Usuarios</a:t>
            </a:r>
            <a:endParaRPr lang="en-US" sz="395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85" y="4784765"/>
            <a:ext cx="502682" cy="502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23085" y="5488424"/>
            <a:ext cx="2519839" cy="942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Ubicación Conveniente</a:t>
            </a:r>
            <a:endParaRPr lang="en-US" sz="1979" dirty="0"/>
          </a:p>
        </p:txBody>
      </p:sp>
      <p:sp>
        <p:nvSpPr>
          <p:cNvPr id="8" name="Text 3"/>
          <p:cNvSpPr/>
          <p:nvPr/>
        </p:nvSpPr>
        <p:spPr>
          <a:xfrm>
            <a:off x="1823085" y="6551295"/>
            <a:ext cx="2519839" cy="965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3"/>
              </a:lnSpc>
              <a:buNone/>
            </a:pPr>
            <a:r>
              <a:rPr lang="en-US" sz="1583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Nos ubicaremos en un área céntrica y de fácil acceso para nuestros clientes.</a:t>
            </a:r>
            <a:endParaRPr lang="en-US" sz="1583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509" y="4784765"/>
            <a:ext cx="502682" cy="502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44509" y="5488424"/>
            <a:ext cx="2519839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Horarios Flexibles</a:t>
            </a:r>
            <a:endParaRPr lang="en-US" sz="1979" dirty="0"/>
          </a:p>
        </p:txBody>
      </p:sp>
      <p:sp>
        <p:nvSpPr>
          <p:cNvPr id="11" name="Text 5"/>
          <p:cNvSpPr/>
          <p:nvPr/>
        </p:nvSpPr>
        <p:spPr>
          <a:xfrm>
            <a:off x="4644509" y="6237208"/>
            <a:ext cx="2519839" cy="965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3"/>
              </a:lnSpc>
              <a:buNone/>
            </a:pPr>
            <a:r>
              <a:rPr lang="en-US" sz="1583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Ofreceremos horarios de alquiler adaptados a las necesidades de los usuarios.</a:t>
            </a:r>
            <a:endParaRPr lang="en-US" sz="1583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933" y="4784765"/>
            <a:ext cx="502682" cy="5026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65933" y="5488424"/>
            <a:ext cx="2519839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Instalaciones de Calidad</a:t>
            </a:r>
            <a:endParaRPr lang="en-US" sz="1979" dirty="0"/>
          </a:p>
        </p:txBody>
      </p:sp>
      <p:sp>
        <p:nvSpPr>
          <p:cNvPr id="14" name="Text 7"/>
          <p:cNvSpPr/>
          <p:nvPr/>
        </p:nvSpPr>
        <p:spPr>
          <a:xfrm>
            <a:off x="7465933" y="6237208"/>
            <a:ext cx="2519839" cy="965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3"/>
              </a:lnSpc>
              <a:buNone/>
            </a:pPr>
            <a:r>
              <a:rPr lang="en-US" sz="1583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Nuestras canchas contarán con equipamiento de última generación.</a:t>
            </a:r>
            <a:endParaRPr lang="en-US" sz="1583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357" y="4784765"/>
            <a:ext cx="502682" cy="50268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87357" y="5488424"/>
            <a:ext cx="2519958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Experiencia Comunitaria</a:t>
            </a:r>
            <a:endParaRPr lang="en-US" sz="1979" dirty="0"/>
          </a:p>
        </p:txBody>
      </p:sp>
      <p:sp>
        <p:nvSpPr>
          <p:cNvPr id="17" name="Text 9"/>
          <p:cNvSpPr/>
          <p:nvPr/>
        </p:nvSpPr>
        <p:spPr>
          <a:xfrm>
            <a:off x="10287357" y="6237208"/>
            <a:ext cx="2519958" cy="965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3"/>
              </a:lnSpc>
              <a:buNone/>
            </a:pPr>
            <a:r>
              <a:rPr lang="en-US" sz="1583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Fomentaremos un ambiente acogedor y favoreceremos las interacciones sociales.</a:t>
            </a:r>
            <a:endParaRPr lang="en-US" sz="1583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6"/>
              </a:lnSpc>
              <a:buNone/>
            </a:pPr>
            <a:r>
              <a:rPr lang="en-US" sz="4349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Historias de Usuario</a:t>
            </a:r>
            <a:endParaRPr lang="en-US" sz="4349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19933"/>
            <a:ext cx="1104543" cy="17672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967" y="2540794"/>
            <a:ext cx="3486626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Jugador Casual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2208967" y="301835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Busca un espacio cómodo y accesible para jugar voleibol con amigos.</a:t>
            </a:r>
            <a:endParaRPr lang="en-US" sz="173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087178"/>
            <a:ext cx="1104543" cy="176724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08967" y="4308038"/>
            <a:ext cx="4047649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Equipo Aficionado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22089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Necesita reservar un espacio para entrenar y prepararse para competiciones.</a:t>
            </a:r>
            <a:endParaRPr lang="en-US" sz="173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854422"/>
            <a:ext cx="1104543" cy="176724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08967" y="6075283"/>
            <a:ext cx="4748451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Entrenador Deportivo</a:t>
            </a:r>
            <a:endParaRPr lang="en-US" sz="2174" dirty="0"/>
          </a:p>
        </p:txBody>
      </p:sp>
      <p:sp>
        <p:nvSpPr>
          <p:cNvPr id="14" name="Text 7"/>
          <p:cNvSpPr/>
          <p:nvPr/>
        </p:nvSpPr>
        <p:spPr>
          <a:xfrm>
            <a:off x="22089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Requiere un lugar para impartir clases y desarrollar las habilidades de sus alumnos.</a:t>
            </a:r>
            <a:endParaRPr lang="en-US" sz="1739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6508" y="675799"/>
            <a:ext cx="7423785" cy="1535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47"/>
              </a:lnSpc>
              <a:buNone/>
            </a:pPr>
            <a:r>
              <a:rPr lang="en-US" sz="4838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Diagrama de Casos de Uso</a:t>
            </a:r>
            <a:endParaRPr lang="en-US" sz="4838" dirty="0"/>
          </a:p>
        </p:txBody>
      </p:sp>
      <p:sp>
        <p:nvSpPr>
          <p:cNvPr id="6" name="Shape 2"/>
          <p:cNvSpPr/>
          <p:nvPr/>
        </p:nvSpPr>
        <p:spPr>
          <a:xfrm>
            <a:off x="6346508" y="2580323"/>
            <a:ext cx="7423785" cy="4975146"/>
          </a:xfrm>
          <a:prstGeom prst="roundRect">
            <a:avLst>
              <a:gd name="adj" fmla="val 222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361748" y="2595562"/>
            <a:ext cx="7393305" cy="14894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607493" y="2750582"/>
            <a:ext cx="1353026" cy="786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96"/>
              </a:lnSpc>
              <a:buNone/>
            </a:pPr>
            <a:r>
              <a:rPr lang="en-US" sz="19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Reservar Cancha</a:t>
            </a:r>
            <a:endParaRPr lang="en-US" sz="1935" dirty="0"/>
          </a:p>
        </p:txBody>
      </p:sp>
      <p:sp>
        <p:nvSpPr>
          <p:cNvPr id="9" name="Text 5"/>
          <p:cNvSpPr/>
          <p:nvPr/>
        </p:nvSpPr>
        <p:spPr>
          <a:xfrm>
            <a:off x="8459629" y="2750582"/>
            <a:ext cx="1349216" cy="786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96"/>
              </a:lnSpc>
              <a:buNone/>
            </a:pPr>
            <a:r>
              <a:rPr lang="en-US" sz="19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Realizar Pago</a:t>
            </a:r>
            <a:endParaRPr lang="en-US" sz="1935" dirty="0"/>
          </a:p>
        </p:txBody>
      </p:sp>
      <p:sp>
        <p:nvSpPr>
          <p:cNvPr id="10" name="Text 6"/>
          <p:cNvSpPr/>
          <p:nvPr/>
        </p:nvSpPr>
        <p:spPr>
          <a:xfrm>
            <a:off x="10307955" y="2750582"/>
            <a:ext cx="1349216" cy="1179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96"/>
              </a:lnSpc>
              <a:buNone/>
            </a:pPr>
            <a:r>
              <a:rPr lang="en-US" sz="19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Solicitar Equipamiento</a:t>
            </a:r>
            <a:endParaRPr lang="en-US" sz="1935" dirty="0"/>
          </a:p>
        </p:txBody>
      </p:sp>
      <p:sp>
        <p:nvSpPr>
          <p:cNvPr id="11" name="Text 7"/>
          <p:cNvSpPr/>
          <p:nvPr/>
        </p:nvSpPr>
        <p:spPr>
          <a:xfrm>
            <a:off x="12156281" y="2750582"/>
            <a:ext cx="1353026" cy="786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96"/>
              </a:lnSpc>
              <a:buNone/>
            </a:pPr>
            <a:r>
              <a:rPr lang="en-US" sz="19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Recibir Asistencia</a:t>
            </a:r>
            <a:endParaRPr lang="en-US" sz="1935" dirty="0"/>
          </a:p>
        </p:txBody>
      </p:sp>
      <p:sp>
        <p:nvSpPr>
          <p:cNvPr id="12" name="Shape 8"/>
          <p:cNvSpPr/>
          <p:nvPr/>
        </p:nvSpPr>
        <p:spPr>
          <a:xfrm>
            <a:off x="6361748" y="4085034"/>
            <a:ext cx="7393305" cy="3455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607493" y="4240054"/>
            <a:ext cx="1353026" cy="27520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96"/>
              </a:lnSpc>
              <a:buNone/>
            </a:pPr>
            <a:r>
              <a:rPr lang="en-US" sz="19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Los usuarios podrán reservar las canchas a través de nuestra plataforma.</a:t>
            </a:r>
            <a:endParaRPr lang="en-US" sz="1935" dirty="0"/>
          </a:p>
        </p:txBody>
      </p:sp>
      <p:sp>
        <p:nvSpPr>
          <p:cNvPr id="14" name="Text 10"/>
          <p:cNvSpPr/>
          <p:nvPr/>
        </p:nvSpPr>
        <p:spPr>
          <a:xfrm>
            <a:off x="8459629" y="4240054"/>
            <a:ext cx="1349216" cy="31451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96"/>
              </a:lnSpc>
              <a:buNone/>
            </a:pPr>
            <a:r>
              <a:rPr lang="en-US" sz="19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Los usuarios podrán realizar el pago del alquiler de manera segura y sencilla.</a:t>
            </a:r>
            <a:endParaRPr lang="en-US" sz="1935" dirty="0"/>
          </a:p>
        </p:txBody>
      </p:sp>
      <p:sp>
        <p:nvSpPr>
          <p:cNvPr id="15" name="Text 11"/>
          <p:cNvSpPr/>
          <p:nvPr/>
        </p:nvSpPr>
        <p:spPr>
          <a:xfrm>
            <a:off x="10307955" y="4240054"/>
            <a:ext cx="1349216" cy="27520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96"/>
              </a:lnSpc>
              <a:buNone/>
            </a:pPr>
            <a:r>
              <a:rPr lang="en-US" sz="19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Los usuarios podrán solicitar el equipamiento necesario para su actividad.</a:t>
            </a:r>
            <a:endParaRPr lang="en-US" sz="1935" dirty="0"/>
          </a:p>
        </p:txBody>
      </p:sp>
      <p:sp>
        <p:nvSpPr>
          <p:cNvPr id="16" name="Text 12"/>
          <p:cNvSpPr/>
          <p:nvPr/>
        </p:nvSpPr>
        <p:spPr>
          <a:xfrm>
            <a:off x="12156281" y="4240054"/>
            <a:ext cx="1353026" cy="31451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96"/>
              </a:lnSpc>
              <a:buNone/>
            </a:pPr>
            <a:r>
              <a:rPr lang="en-US" sz="193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Los usuarios recibirán asistencia por parte de nuestro personal en caso de necesitarlo.</a:t>
            </a:r>
            <a:endParaRPr lang="en-US" sz="1935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1477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Diagrama de Clases y Despliegue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4174927"/>
            <a:ext cx="499026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Diagrama de Clases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807506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Nuestro modelo de datos incluye clases como Usuario, Reserva, Cancha y Equipamiento, que interactúan entre sí para gestionar el funcionamiento del servicio.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4174927"/>
            <a:ext cx="605897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Diagrama de Despliegue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929" y="4807506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infraestructura del proyecto incluye un servidor web, una base de datos y una aplicación móvil para facilitar el acceso de los usuarios.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2024-07-03T15:08:38Z</dcterms:created>
  <dcterms:modified xsi:type="dcterms:W3CDTF">2024-07-03T15:08:38Z</dcterms:modified>
</cp:coreProperties>
</file>